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8" r:id="rId3"/>
    <p:sldId id="271" r:id="rId4"/>
    <p:sldId id="257" r:id="rId5"/>
    <p:sldId id="259" r:id="rId6"/>
    <p:sldId id="261" r:id="rId7"/>
    <p:sldId id="262" r:id="rId8"/>
    <p:sldId id="265" r:id="rId9"/>
    <p:sldId id="266" r:id="rId10"/>
    <p:sldId id="263" r:id="rId11"/>
    <p:sldId id="267" r:id="rId12"/>
    <p:sldId id="272" r:id="rId13"/>
    <p:sldId id="264"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4660"/>
  </p:normalViewPr>
  <p:slideViewPr>
    <p:cSldViewPr snapToGrid="0">
      <p:cViewPr varScale="1">
        <p:scale>
          <a:sx n="104" d="100"/>
          <a:sy n="104" d="100"/>
        </p:scale>
        <p:origin x="216"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035C3F-9819-4B2E-9765-FD4A4AA3CAED}" type="datetimeFigureOut">
              <a:rPr lang="en-US" smtClean="0"/>
              <a:t>7/14/2025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A5C4DC-BA66-4499-B5B3-63F3A019348C}" type="slidenum">
              <a:rPr lang="en-US" smtClean="0"/>
              <a:t>‹#›</a:t>
            </a:fld>
            <a:endParaRPr lang="en-US"/>
          </a:p>
        </p:txBody>
      </p:sp>
    </p:spTree>
    <p:extLst>
      <p:ext uri="{BB962C8B-B14F-4D97-AF65-F5344CB8AC3E}">
        <p14:creationId xmlns:p14="http://schemas.microsoft.com/office/powerpoint/2010/main" val="90436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etmuseum.org/art/collection/search?q=Johann%20Jakob%20Thurneysen,%20the%20Elder&amp;perPage=20&amp;sortBy=Relevance&amp;offset=0&amp;pageSize=0"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metmuseum.org/art/collection/search?q=Charles%20Claude%20Dauphin&amp;perPage=20&amp;sortBy=Relevance&amp;offset=0&amp;pageSize=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etmuseum.org/art/collection/search?q=Spanish&amp;perPage=20&amp;sortBy=Relevance&amp;offset=0&amp;pageSize=0"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maps.metmuseum.org/poi?_gl=1%2Aiz5fcr%2A_ga%2AMjk2MzAzMzczLjE3MDE4NzY3NzM.%2A_ga_Y0W8DGNBTB%2AMTcwMzA4NjEwNy4zOS4xLjE3MDMwODgzODkuMC4wLjA.&amp;feature=b074a3495bb4f99b84b9a34cd065f850&amp;floor=1&amp;screenmode=base&amp;search=403#19/40.7795711/-73.9636613/-61"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etmuseum.org/art/collection/search?q=French&amp;perPage=20&amp;sortBy=Relevance&amp;offset=0&amp;pageSize=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maps.metmuseum.org/poi?_gl=1%2Aiz5fcr%2A_ga%2AMjk2MzAzMzczLjE3MDE4NzY3NzM.%2A_ga_Y0W8DGNBTB%2AMTcwMzA4NjEwNy4zOS4xLjE3MDMwODgzODkuMC4wLjA.&amp;feature=b074a3495bb4f99b84b9a34cd065f850&amp;floor=1&amp;screenmode=base&amp;search=403#19/40.7795711/-73.9636613/-6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Allegory of the church</a:t>
            </a:r>
          </a:p>
          <a:p>
            <a:pPr fontAlgn="base"/>
            <a:r>
              <a:rPr lang="en-US" sz="1200" b="0" i="0" u="sng" kern="1200" dirty="0">
                <a:solidFill>
                  <a:schemeClr val="tx1"/>
                </a:solidFill>
                <a:effectLst/>
                <a:latin typeface="+mn-lt"/>
                <a:ea typeface="+mn-ea"/>
                <a:cs typeface="+mn-cs"/>
                <a:hlinkClick r:id="rId3"/>
              </a:rPr>
              <a:t>Johann Jakob Thurneysen, the Elder</a:t>
            </a:r>
            <a:r>
              <a:rPr lang="en-US" sz="1200" b="0" i="0" kern="1200" dirty="0">
                <a:solidFill>
                  <a:schemeClr val="tx1"/>
                </a:solidFill>
                <a:effectLst/>
                <a:latin typeface="+mn-lt"/>
                <a:ea typeface="+mn-ea"/>
                <a:cs typeface="+mn-cs"/>
              </a:rPr>
              <a:t> Swiss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After </a:t>
            </a:r>
            <a:r>
              <a:rPr lang="en-US" sz="1200" b="0" i="0" u="sng" kern="1200" dirty="0">
                <a:solidFill>
                  <a:schemeClr val="tx1"/>
                </a:solidFill>
                <a:effectLst/>
                <a:latin typeface="+mn-lt"/>
                <a:ea typeface="+mn-ea"/>
                <a:cs typeface="+mn-cs"/>
                <a:hlinkClick r:id="rId4"/>
              </a:rPr>
              <a:t>Charles Claude Dauphin</a:t>
            </a:r>
            <a:r>
              <a:rPr lang="en-US" sz="1200" b="0" i="0" kern="1200" dirty="0">
                <a:solidFill>
                  <a:schemeClr val="tx1"/>
                </a:solidFill>
                <a:effectLst/>
                <a:latin typeface="+mn-lt"/>
                <a:ea typeface="+mn-ea"/>
                <a:cs typeface="+mn-cs"/>
              </a:rPr>
              <a:t> French</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1652–1711</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Met Museum of Art</a:t>
            </a:r>
            <a:endParaRPr lang="en-US" dirty="0"/>
          </a:p>
          <a:p>
            <a:endParaRPr lang="en-US" dirty="0"/>
          </a:p>
        </p:txBody>
      </p:sp>
      <p:sp>
        <p:nvSpPr>
          <p:cNvPr id="4" name="Slide Number Placeholder 3"/>
          <p:cNvSpPr>
            <a:spLocks noGrp="1"/>
          </p:cNvSpPr>
          <p:nvPr>
            <p:ph type="sldNum" sz="quarter" idx="5"/>
          </p:nvPr>
        </p:nvSpPr>
        <p:spPr/>
        <p:txBody>
          <a:bodyPr/>
          <a:lstStyle/>
          <a:p>
            <a:fld id="{F7A5C4DC-BA66-4499-B5B3-63F3A019348C}" type="slidenum">
              <a:rPr lang="en-US" smtClean="0"/>
              <a:t>4</a:t>
            </a:fld>
            <a:endParaRPr lang="en-US"/>
          </a:p>
        </p:txBody>
      </p:sp>
    </p:spTree>
    <p:extLst>
      <p:ext uri="{BB962C8B-B14F-4D97-AF65-F5344CB8AC3E}">
        <p14:creationId xmlns:p14="http://schemas.microsoft.com/office/powerpoint/2010/main" val="605245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 Miracle of the Palm Tree on the Flight to Egypt</a:t>
            </a:r>
          </a:p>
          <a:p>
            <a:pPr fontAlgn="base"/>
            <a:r>
              <a:rPr lang="en-US" sz="1200" b="0" i="0" u="sng" kern="1200" dirty="0">
                <a:solidFill>
                  <a:schemeClr val="tx1"/>
                </a:solidFill>
                <a:effectLst/>
                <a:latin typeface="+mn-lt"/>
                <a:ea typeface="+mn-ea"/>
                <a:cs typeface="+mn-cs"/>
                <a:hlinkClick r:id="rId3"/>
              </a:rPr>
              <a:t>Spanish</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ca. 1490–1510</a:t>
            </a:r>
            <a:r>
              <a:rPr lang="en-US" sz="1200" b="1" i="0" kern="1200" dirty="0">
                <a:solidFill>
                  <a:schemeClr val="tx1"/>
                </a:solidFill>
                <a:effectLst/>
                <a:latin typeface="+mn-lt"/>
                <a:ea typeface="+mn-ea"/>
                <a:cs typeface="+mn-cs"/>
              </a:rPr>
              <a:t> On view at The Met Fifth Avenue in </a:t>
            </a:r>
            <a:r>
              <a:rPr lang="en-US" sz="1200" b="1" i="0" u="sng" kern="1200" dirty="0">
                <a:solidFill>
                  <a:schemeClr val="tx1"/>
                </a:solidFill>
                <a:effectLst/>
                <a:latin typeface="+mn-lt"/>
                <a:ea typeface="+mn-ea"/>
                <a:cs typeface="+mn-cs"/>
                <a:hlinkClick r:id="rId4"/>
              </a:rPr>
              <a:t>Gallery 305</a:t>
            </a:r>
            <a:endParaRPr lang="en-US" sz="1200" b="1"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7A5C4DC-BA66-4499-B5B3-63F3A019348C}" type="slidenum">
              <a:rPr lang="en-US" smtClean="0"/>
              <a:t>6</a:t>
            </a:fld>
            <a:endParaRPr lang="en-US"/>
          </a:p>
        </p:txBody>
      </p:sp>
    </p:spTree>
    <p:extLst>
      <p:ext uri="{BB962C8B-B14F-4D97-AF65-F5344CB8AC3E}">
        <p14:creationId xmlns:p14="http://schemas.microsoft.com/office/powerpoint/2010/main" val="475051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Reliquary Statuette of Saint Christopher</a:t>
            </a:r>
          </a:p>
          <a:p>
            <a:pPr fontAlgn="base"/>
            <a:r>
              <a:rPr lang="en-US" sz="1200" b="0" i="0" u="sng" kern="1200" dirty="0">
                <a:solidFill>
                  <a:schemeClr val="tx1"/>
                </a:solidFill>
                <a:effectLst/>
                <a:latin typeface="+mn-lt"/>
                <a:ea typeface="+mn-ea"/>
                <a:cs typeface="+mn-cs"/>
                <a:hlinkClick r:id="rId3"/>
              </a:rPr>
              <a:t>French</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ca. 1375–1425</a:t>
            </a:r>
            <a:r>
              <a:rPr lang="en-US" sz="1200" b="1" i="0" kern="1200" dirty="0">
                <a:solidFill>
                  <a:schemeClr val="tx1"/>
                </a:solidFill>
                <a:effectLst/>
                <a:latin typeface="+mn-lt"/>
                <a:ea typeface="+mn-ea"/>
                <a:cs typeface="+mn-cs"/>
              </a:rPr>
              <a:t> On view at The Met Fifth Avenue in </a:t>
            </a:r>
            <a:r>
              <a:rPr lang="en-US" sz="1200" b="1" i="0" u="sng" kern="1200" dirty="0">
                <a:solidFill>
                  <a:schemeClr val="tx1"/>
                </a:solidFill>
                <a:effectLst/>
                <a:latin typeface="+mn-lt"/>
                <a:ea typeface="+mn-ea"/>
                <a:cs typeface="+mn-cs"/>
                <a:hlinkClick r:id="rId4"/>
              </a:rPr>
              <a:t>Gallery 305</a:t>
            </a:r>
            <a:endParaRPr lang="en-US" sz="1200" b="1"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7A5C4DC-BA66-4499-B5B3-63F3A019348C}" type="slidenum">
              <a:rPr lang="en-US" smtClean="0"/>
              <a:t>9</a:t>
            </a:fld>
            <a:endParaRPr lang="en-US"/>
          </a:p>
        </p:txBody>
      </p:sp>
    </p:spTree>
    <p:extLst>
      <p:ext uri="{BB962C8B-B14F-4D97-AF65-F5344CB8AC3E}">
        <p14:creationId xmlns:p14="http://schemas.microsoft.com/office/powerpoint/2010/main" val="2558226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514D27-6342-4A14-BEF7-2CC055F0A4F6}" type="datetimeFigureOut">
              <a:rPr lang="en-US" smtClean="0"/>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81FD2-5B14-47B3-A9C8-328804AA253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54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514D27-6342-4A14-BEF7-2CC055F0A4F6}" type="datetimeFigureOut">
              <a:rPr lang="en-US" smtClean="0"/>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81FD2-5B14-47B3-A9C8-328804AA253F}" type="slidenum">
              <a:rPr lang="en-US" smtClean="0"/>
              <a:t>‹#›</a:t>
            </a:fld>
            <a:endParaRPr lang="en-US"/>
          </a:p>
        </p:txBody>
      </p:sp>
    </p:spTree>
    <p:extLst>
      <p:ext uri="{BB962C8B-B14F-4D97-AF65-F5344CB8AC3E}">
        <p14:creationId xmlns:p14="http://schemas.microsoft.com/office/powerpoint/2010/main" val="1415225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514D27-6342-4A14-BEF7-2CC055F0A4F6}" type="datetimeFigureOut">
              <a:rPr lang="en-US" smtClean="0"/>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81FD2-5B14-47B3-A9C8-328804AA253F}" type="slidenum">
              <a:rPr lang="en-US" smtClean="0"/>
              <a:t>‹#›</a:t>
            </a:fld>
            <a:endParaRPr lang="en-US"/>
          </a:p>
        </p:txBody>
      </p:sp>
    </p:spTree>
    <p:extLst>
      <p:ext uri="{BB962C8B-B14F-4D97-AF65-F5344CB8AC3E}">
        <p14:creationId xmlns:p14="http://schemas.microsoft.com/office/powerpoint/2010/main" val="3584010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514D27-6342-4A14-BEF7-2CC055F0A4F6}" type="datetimeFigureOut">
              <a:rPr lang="en-US" smtClean="0"/>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81FD2-5B14-47B3-A9C8-328804AA253F}" type="slidenum">
              <a:rPr lang="en-US" smtClean="0"/>
              <a:t>‹#›</a:t>
            </a:fld>
            <a:endParaRPr lang="en-US"/>
          </a:p>
        </p:txBody>
      </p:sp>
    </p:spTree>
    <p:extLst>
      <p:ext uri="{BB962C8B-B14F-4D97-AF65-F5344CB8AC3E}">
        <p14:creationId xmlns:p14="http://schemas.microsoft.com/office/powerpoint/2010/main" val="1859094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514D27-6342-4A14-BEF7-2CC055F0A4F6}" type="datetimeFigureOut">
              <a:rPr lang="en-US" smtClean="0"/>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81FD2-5B14-47B3-A9C8-328804AA253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526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514D27-6342-4A14-BEF7-2CC055F0A4F6}" type="datetimeFigureOut">
              <a:rPr lang="en-US" smtClean="0"/>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C81FD2-5B14-47B3-A9C8-328804AA253F}" type="slidenum">
              <a:rPr lang="en-US" smtClean="0"/>
              <a:t>‹#›</a:t>
            </a:fld>
            <a:endParaRPr lang="en-US"/>
          </a:p>
        </p:txBody>
      </p:sp>
    </p:spTree>
    <p:extLst>
      <p:ext uri="{BB962C8B-B14F-4D97-AF65-F5344CB8AC3E}">
        <p14:creationId xmlns:p14="http://schemas.microsoft.com/office/powerpoint/2010/main" val="188879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514D27-6342-4A14-BEF7-2CC055F0A4F6}" type="datetimeFigureOut">
              <a:rPr lang="en-US" smtClean="0"/>
              <a:t>7/14/2025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C81FD2-5B14-47B3-A9C8-328804AA253F}" type="slidenum">
              <a:rPr lang="en-US" smtClean="0"/>
              <a:t>‹#›</a:t>
            </a:fld>
            <a:endParaRPr lang="en-US"/>
          </a:p>
        </p:txBody>
      </p:sp>
    </p:spTree>
    <p:extLst>
      <p:ext uri="{BB962C8B-B14F-4D97-AF65-F5344CB8AC3E}">
        <p14:creationId xmlns:p14="http://schemas.microsoft.com/office/powerpoint/2010/main" val="3132689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514D27-6342-4A14-BEF7-2CC055F0A4F6}" type="datetimeFigureOut">
              <a:rPr lang="en-US" smtClean="0"/>
              <a:t>7/14/2025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C81FD2-5B14-47B3-A9C8-328804AA253F}" type="slidenum">
              <a:rPr lang="en-US" smtClean="0"/>
              <a:t>‹#›</a:t>
            </a:fld>
            <a:endParaRPr lang="en-US"/>
          </a:p>
        </p:txBody>
      </p:sp>
    </p:spTree>
    <p:extLst>
      <p:ext uri="{BB962C8B-B14F-4D97-AF65-F5344CB8AC3E}">
        <p14:creationId xmlns:p14="http://schemas.microsoft.com/office/powerpoint/2010/main" val="378057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B514D27-6342-4A14-BEF7-2CC055F0A4F6}" type="datetimeFigureOut">
              <a:rPr lang="en-US" smtClean="0"/>
              <a:t>7/14/2025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CC81FD2-5B14-47B3-A9C8-328804AA253F}" type="slidenum">
              <a:rPr lang="en-US" smtClean="0"/>
              <a:t>‹#›</a:t>
            </a:fld>
            <a:endParaRPr lang="en-US"/>
          </a:p>
        </p:txBody>
      </p:sp>
    </p:spTree>
    <p:extLst>
      <p:ext uri="{BB962C8B-B14F-4D97-AF65-F5344CB8AC3E}">
        <p14:creationId xmlns:p14="http://schemas.microsoft.com/office/powerpoint/2010/main" val="283114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B514D27-6342-4A14-BEF7-2CC055F0A4F6}" type="datetimeFigureOut">
              <a:rPr lang="en-US" smtClean="0"/>
              <a:t>7/14/2025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CC81FD2-5B14-47B3-A9C8-328804AA253F}" type="slidenum">
              <a:rPr lang="en-US" smtClean="0"/>
              <a:t>‹#›</a:t>
            </a:fld>
            <a:endParaRPr lang="en-US"/>
          </a:p>
        </p:txBody>
      </p:sp>
    </p:spTree>
    <p:extLst>
      <p:ext uri="{BB962C8B-B14F-4D97-AF65-F5344CB8AC3E}">
        <p14:creationId xmlns:p14="http://schemas.microsoft.com/office/powerpoint/2010/main" val="482206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514D27-6342-4A14-BEF7-2CC055F0A4F6}" type="datetimeFigureOut">
              <a:rPr lang="en-US" smtClean="0"/>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C81FD2-5B14-47B3-A9C8-328804AA253F}" type="slidenum">
              <a:rPr lang="en-US" smtClean="0"/>
              <a:t>‹#›</a:t>
            </a:fld>
            <a:endParaRPr lang="en-US"/>
          </a:p>
        </p:txBody>
      </p:sp>
    </p:spTree>
    <p:extLst>
      <p:ext uri="{BB962C8B-B14F-4D97-AF65-F5344CB8AC3E}">
        <p14:creationId xmlns:p14="http://schemas.microsoft.com/office/powerpoint/2010/main" val="950361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B514D27-6342-4A14-BEF7-2CC055F0A4F6}" type="datetimeFigureOut">
              <a:rPr lang="en-US" smtClean="0"/>
              <a:t>7/14/2025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CC81FD2-5B14-47B3-A9C8-328804AA253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8514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0EF81-1121-6C2C-4ADC-8C247679E38D}"/>
              </a:ext>
            </a:extLst>
          </p:cNvPr>
          <p:cNvSpPr>
            <a:spLocks noGrp="1"/>
          </p:cNvSpPr>
          <p:nvPr>
            <p:ph type="ctrTitle"/>
          </p:nvPr>
        </p:nvSpPr>
        <p:spPr>
          <a:xfrm>
            <a:off x="3215729" y="1764407"/>
            <a:ext cx="5760846" cy="2310312"/>
          </a:xfrm>
        </p:spPr>
        <p:txBody>
          <a:bodyPr>
            <a:normAutofit/>
          </a:bodyPr>
          <a:lstStyle/>
          <a:p>
            <a:r>
              <a:rPr lang="en-US" sz="5200" dirty="0" err="1">
                <a:solidFill>
                  <a:schemeClr val="tx2"/>
                </a:solidFill>
              </a:rPr>
              <a:t>Hagio</a:t>
            </a:r>
            <a:r>
              <a:rPr lang="en-US" sz="5200" dirty="0">
                <a:solidFill>
                  <a:schemeClr val="tx2"/>
                </a:solidFill>
              </a:rPr>
              <a:t>[graphic?] Pedagogy</a:t>
            </a:r>
          </a:p>
        </p:txBody>
      </p:sp>
      <p:sp>
        <p:nvSpPr>
          <p:cNvPr id="3" name="Subtitle 2">
            <a:extLst>
              <a:ext uri="{FF2B5EF4-FFF2-40B4-BE49-F238E27FC236}">
                <a16:creationId xmlns:a16="http://schemas.microsoft.com/office/drawing/2014/main" id="{85F3F95A-6FE6-D030-9B04-4A44F87D149C}"/>
              </a:ext>
            </a:extLst>
          </p:cNvPr>
          <p:cNvSpPr>
            <a:spLocks noGrp="1"/>
          </p:cNvSpPr>
          <p:nvPr>
            <p:ph type="subTitle" idx="1"/>
          </p:nvPr>
        </p:nvSpPr>
        <p:spPr>
          <a:xfrm>
            <a:off x="3215729" y="4412487"/>
            <a:ext cx="5760846" cy="682079"/>
          </a:xfrm>
        </p:spPr>
        <p:txBody>
          <a:bodyPr>
            <a:normAutofit fontScale="92500" lnSpcReduction="10000"/>
          </a:bodyPr>
          <a:lstStyle/>
          <a:p>
            <a:r>
              <a:rPr lang="en-US" dirty="0">
                <a:solidFill>
                  <a:schemeClr val="tx2"/>
                </a:solidFill>
              </a:rPr>
              <a:t>Fitting AC and AP XXI into the Classroom</a:t>
            </a:r>
          </a:p>
        </p:txBody>
      </p:sp>
      <p:sp>
        <p:nvSpPr>
          <p:cNvPr id="4" name="TextBox 3">
            <a:extLst>
              <a:ext uri="{FF2B5EF4-FFF2-40B4-BE49-F238E27FC236}">
                <a16:creationId xmlns:a16="http://schemas.microsoft.com/office/drawing/2014/main" id="{8C489E4E-8A62-C572-9E30-3138DC8DE73D}"/>
              </a:ext>
            </a:extLst>
          </p:cNvPr>
          <p:cNvSpPr txBox="1"/>
          <p:nvPr/>
        </p:nvSpPr>
        <p:spPr>
          <a:xfrm>
            <a:off x="172386" y="6393304"/>
            <a:ext cx="3665095" cy="461665"/>
          </a:xfrm>
          <a:prstGeom prst="rect">
            <a:avLst/>
          </a:prstGeom>
          <a:noFill/>
        </p:spPr>
        <p:txBody>
          <a:bodyPr wrap="square" rtlCol="0">
            <a:spAutoFit/>
          </a:bodyPr>
          <a:lstStyle/>
          <a:p>
            <a:r>
              <a:rPr lang="en-US" sz="1200" dirty="0">
                <a:solidFill>
                  <a:schemeClr val="bg1"/>
                </a:solidFill>
              </a:rPr>
              <a:t>Rev. Jacob H. Benson</a:t>
            </a:r>
          </a:p>
          <a:p>
            <a:r>
              <a:rPr lang="en-US" sz="1200" dirty="0">
                <a:solidFill>
                  <a:schemeClr val="bg1"/>
                </a:solidFill>
              </a:rPr>
              <a:t>Luther Classical College</a:t>
            </a:r>
          </a:p>
        </p:txBody>
      </p:sp>
    </p:spTree>
    <p:extLst>
      <p:ext uri="{BB962C8B-B14F-4D97-AF65-F5344CB8AC3E}">
        <p14:creationId xmlns:p14="http://schemas.microsoft.com/office/powerpoint/2010/main" val="193683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CE8C1-98B2-CEAB-6B29-B06D2BB710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A367CE-0612-87AB-E695-3E853B8349F1}"/>
              </a:ext>
            </a:extLst>
          </p:cNvPr>
          <p:cNvSpPr>
            <a:spLocks noGrp="1"/>
          </p:cNvSpPr>
          <p:nvPr>
            <p:ph type="title"/>
          </p:nvPr>
        </p:nvSpPr>
        <p:spPr/>
        <p:txBody>
          <a:bodyPr/>
          <a:lstStyle/>
          <a:p>
            <a:r>
              <a:rPr lang="en-US" dirty="0"/>
              <a:t>Historical Pitfalls</a:t>
            </a:r>
            <a:br>
              <a:rPr lang="en-US" dirty="0"/>
            </a:br>
            <a:endParaRPr lang="en-US" dirty="0"/>
          </a:p>
        </p:txBody>
      </p:sp>
      <p:sp>
        <p:nvSpPr>
          <p:cNvPr id="8" name="Content Placeholder 7">
            <a:extLst>
              <a:ext uri="{FF2B5EF4-FFF2-40B4-BE49-F238E27FC236}">
                <a16:creationId xmlns:a16="http://schemas.microsoft.com/office/drawing/2014/main" id="{DE023759-2EF8-A476-92CE-C28103AB6EB5}"/>
              </a:ext>
            </a:extLst>
          </p:cNvPr>
          <p:cNvSpPr>
            <a:spLocks noGrp="1"/>
          </p:cNvSpPr>
          <p:nvPr>
            <p:ph type="body" idx="1"/>
          </p:nvPr>
        </p:nvSpPr>
        <p:spPr/>
        <p:txBody>
          <a:bodyPr/>
          <a:lstStyle/>
          <a:p>
            <a:r>
              <a:rPr lang="en-US" dirty="0"/>
              <a:t>III.  Practical Applications</a:t>
            </a:r>
          </a:p>
        </p:txBody>
      </p:sp>
      <p:sp>
        <p:nvSpPr>
          <p:cNvPr id="3" name="Content Placeholder 7">
            <a:extLst>
              <a:ext uri="{FF2B5EF4-FFF2-40B4-BE49-F238E27FC236}">
                <a16:creationId xmlns:a16="http://schemas.microsoft.com/office/drawing/2014/main" id="{D118DC0E-8134-0DDA-76D0-9A786ABB9BE6}"/>
              </a:ext>
            </a:extLst>
          </p:cNvPr>
          <p:cNvSpPr txBox="1">
            <a:spLocks/>
          </p:cNvSpPr>
          <p:nvPr/>
        </p:nvSpPr>
        <p:spPr>
          <a:xfrm>
            <a:off x="844550" y="1158403"/>
            <a:ext cx="10515600" cy="15001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en-US" dirty="0"/>
              <a:t>I. Lutheran Cult of the Saints</a:t>
            </a:r>
          </a:p>
        </p:txBody>
      </p:sp>
    </p:spTree>
    <p:extLst>
      <p:ext uri="{BB962C8B-B14F-4D97-AF65-F5344CB8AC3E}">
        <p14:creationId xmlns:p14="http://schemas.microsoft.com/office/powerpoint/2010/main" val="1819153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A031789-5A9A-2BEC-611B-AAC3BB02E589}"/>
              </a:ext>
            </a:extLst>
          </p:cNvPr>
          <p:cNvSpPr>
            <a:spLocks noGrp="1"/>
          </p:cNvSpPr>
          <p:nvPr>
            <p:ph type="title"/>
          </p:nvPr>
        </p:nvSpPr>
        <p:spPr>
          <a:xfrm>
            <a:off x="965201" y="643467"/>
            <a:ext cx="6255026" cy="5054008"/>
          </a:xfrm>
        </p:spPr>
        <p:txBody>
          <a:bodyPr vert="horz" lIns="91440" tIns="45720" rIns="91440" bIns="45720" rtlCol="0" anchor="ctr">
            <a:normAutofit/>
          </a:bodyPr>
          <a:lstStyle/>
          <a:p>
            <a:pPr algn="r"/>
            <a:r>
              <a:rPr lang="en-US" sz="7400"/>
              <a:t>Antinomianism</a:t>
            </a:r>
          </a:p>
        </p:txBody>
      </p:sp>
      <p:sp>
        <p:nvSpPr>
          <p:cNvPr id="5" name="Text Placeholder 4">
            <a:extLst>
              <a:ext uri="{FF2B5EF4-FFF2-40B4-BE49-F238E27FC236}">
                <a16:creationId xmlns:a16="http://schemas.microsoft.com/office/drawing/2014/main" id="{33B3D406-34C9-37EB-3698-399B2F4FB580}"/>
              </a:ext>
            </a:extLst>
          </p:cNvPr>
          <p:cNvSpPr>
            <a:spLocks noGrp="1"/>
          </p:cNvSpPr>
          <p:nvPr>
            <p:ph type="body" idx="1"/>
          </p:nvPr>
        </p:nvSpPr>
        <p:spPr>
          <a:xfrm>
            <a:off x="7870995" y="643467"/>
            <a:ext cx="3341488" cy="5054008"/>
          </a:xfrm>
        </p:spPr>
        <p:txBody>
          <a:bodyPr vert="horz" lIns="91440" tIns="45720" rIns="91440" bIns="45720" rtlCol="0" anchor="ctr">
            <a:normAutofit/>
          </a:bodyPr>
          <a:lstStyle/>
          <a:p>
            <a:r>
              <a:rPr lang="en-US" dirty="0"/>
              <a:t>In regard to imitation</a:t>
            </a:r>
          </a:p>
        </p:txBody>
      </p:sp>
      <p:cxnSp>
        <p:nvCxnSpPr>
          <p:cNvPr id="18" name="Straight Connector 17">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613536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82B9B9-9DEE-CE2F-97FA-067F1B481434}"/>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7A6782E-058E-9C55-6CF4-4C419988B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CDA3FE52-72DB-33D0-30FE-691426A38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015A7823-88DC-1176-0D1E-6C9C93DB2A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91EE26C9-997D-1D9C-F96B-FB8D370EE6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B93F248-B731-22A8-3CB5-EFAA442A37D9}"/>
              </a:ext>
            </a:extLst>
          </p:cNvPr>
          <p:cNvSpPr>
            <a:spLocks noGrp="1"/>
          </p:cNvSpPr>
          <p:nvPr>
            <p:ph type="title"/>
          </p:nvPr>
        </p:nvSpPr>
        <p:spPr>
          <a:xfrm>
            <a:off x="965201" y="643467"/>
            <a:ext cx="6255026" cy="5054008"/>
          </a:xfrm>
        </p:spPr>
        <p:txBody>
          <a:bodyPr vert="horz" lIns="91440" tIns="45720" rIns="91440" bIns="45720" rtlCol="0" anchor="ctr">
            <a:normAutofit/>
          </a:bodyPr>
          <a:lstStyle/>
          <a:p>
            <a:pPr algn="r"/>
            <a:r>
              <a:rPr lang="en-US" sz="7400" dirty="0"/>
              <a:t>Sloth</a:t>
            </a:r>
          </a:p>
        </p:txBody>
      </p:sp>
      <p:sp>
        <p:nvSpPr>
          <p:cNvPr id="5" name="Text Placeholder 4">
            <a:extLst>
              <a:ext uri="{FF2B5EF4-FFF2-40B4-BE49-F238E27FC236}">
                <a16:creationId xmlns:a16="http://schemas.microsoft.com/office/drawing/2014/main" id="{0EAA9EB6-4229-A318-0413-FA633F784AD1}"/>
              </a:ext>
            </a:extLst>
          </p:cNvPr>
          <p:cNvSpPr>
            <a:spLocks noGrp="1"/>
          </p:cNvSpPr>
          <p:nvPr>
            <p:ph type="body" idx="1"/>
          </p:nvPr>
        </p:nvSpPr>
        <p:spPr>
          <a:xfrm>
            <a:off x="7870995" y="643467"/>
            <a:ext cx="3341488" cy="5054008"/>
          </a:xfrm>
        </p:spPr>
        <p:txBody>
          <a:bodyPr vert="horz" lIns="91440" tIns="45720" rIns="91440" bIns="45720" rtlCol="0" anchor="ctr">
            <a:normAutofit/>
          </a:bodyPr>
          <a:lstStyle/>
          <a:p>
            <a:r>
              <a:rPr lang="en-US" dirty="0"/>
              <a:t>In regard to study</a:t>
            </a:r>
          </a:p>
        </p:txBody>
      </p:sp>
      <p:cxnSp>
        <p:nvCxnSpPr>
          <p:cNvPr id="18" name="Straight Connector 17">
            <a:extLst>
              <a:ext uri="{FF2B5EF4-FFF2-40B4-BE49-F238E27FC236}">
                <a16:creationId xmlns:a16="http://schemas.microsoft.com/office/drawing/2014/main" id="{41484B95-F0B0-12FD-323E-30200E1004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6199B9D-8AE7-8B0F-B9B9-E4ECB2883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F0AA8F00-710E-5F4C-F02D-3A6797B47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280162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9F8C0-FA09-B071-9FC2-6E3DA6DAA5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123B94-C82E-5EBE-00AE-529478ADF3EF}"/>
              </a:ext>
            </a:extLst>
          </p:cNvPr>
          <p:cNvSpPr>
            <a:spLocks noGrp="1"/>
          </p:cNvSpPr>
          <p:nvPr>
            <p:ph type="title"/>
          </p:nvPr>
        </p:nvSpPr>
        <p:spPr/>
        <p:txBody>
          <a:bodyPr/>
          <a:lstStyle/>
          <a:p>
            <a:r>
              <a:rPr lang="en-US" dirty="0"/>
              <a:t>Practical Applications</a:t>
            </a:r>
            <a:br>
              <a:rPr lang="en-US" dirty="0"/>
            </a:br>
            <a:endParaRPr lang="en-US" dirty="0"/>
          </a:p>
        </p:txBody>
      </p:sp>
      <p:sp>
        <p:nvSpPr>
          <p:cNvPr id="5" name="Text Placeholder 4">
            <a:extLst>
              <a:ext uri="{FF2B5EF4-FFF2-40B4-BE49-F238E27FC236}">
                <a16:creationId xmlns:a16="http://schemas.microsoft.com/office/drawing/2014/main" id="{B5FA829C-7F0C-0202-CFA6-AFD7E9B8C4FB}"/>
              </a:ext>
            </a:extLst>
          </p:cNvPr>
          <p:cNvSpPr>
            <a:spLocks noGrp="1"/>
          </p:cNvSpPr>
          <p:nvPr>
            <p:ph type="body" idx="1"/>
          </p:nvPr>
        </p:nvSpPr>
        <p:spPr/>
        <p:txBody>
          <a:bodyPr/>
          <a:lstStyle/>
          <a:p>
            <a:endParaRPr lang="en-US"/>
          </a:p>
        </p:txBody>
      </p:sp>
      <p:sp>
        <p:nvSpPr>
          <p:cNvPr id="3" name="Content Placeholder 7">
            <a:extLst>
              <a:ext uri="{FF2B5EF4-FFF2-40B4-BE49-F238E27FC236}">
                <a16:creationId xmlns:a16="http://schemas.microsoft.com/office/drawing/2014/main" id="{6D6A5F9D-AB12-FFCC-3261-4029FC5DE8C1}"/>
              </a:ext>
            </a:extLst>
          </p:cNvPr>
          <p:cNvSpPr txBox="1">
            <a:spLocks/>
          </p:cNvSpPr>
          <p:nvPr/>
        </p:nvSpPr>
        <p:spPr>
          <a:xfrm>
            <a:off x="844550" y="1158403"/>
            <a:ext cx="10515600" cy="15001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en-US" dirty="0"/>
              <a:t>I. Lutheran Cult of the Saints</a:t>
            </a:r>
          </a:p>
          <a:p>
            <a:r>
              <a:rPr lang="en-US" dirty="0"/>
              <a:t>II. Historical Pitfalls</a:t>
            </a:r>
          </a:p>
        </p:txBody>
      </p:sp>
    </p:spTree>
    <p:extLst>
      <p:ext uri="{BB962C8B-B14F-4D97-AF65-F5344CB8AC3E}">
        <p14:creationId xmlns:p14="http://schemas.microsoft.com/office/powerpoint/2010/main" val="4219289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5AA9CE-3073-CCA1-40B9-BBD49ACF14FE}"/>
              </a:ext>
            </a:extLst>
          </p:cNvPr>
          <p:cNvSpPr>
            <a:spLocks noGrp="1"/>
          </p:cNvSpPr>
          <p:nvPr>
            <p:ph type="title"/>
          </p:nvPr>
        </p:nvSpPr>
        <p:spPr/>
        <p:txBody>
          <a:bodyPr/>
          <a:lstStyle/>
          <a:p>
            <a:r>
              <a:rPr lang="en-US" dirty="0"/>
              <a:t>A Few Ideas</a:t>
            </a:r>
          </a:p>
        </p:txBody>
      </p:sp>
      <p:sp>
        <p:nvSpPr>
          <p:cNvPr id="5" name="Content Placeholder 4">
            <a:extLst>
              <a:ext uri="{FF2B5EF4-FFF2-40B4-BE49-F238E27FC236}">
                <a16:creationId xmlns:a16="http://schemas.microsoft.com/office/drawing/2014/main" id="{B581027C-DB94-776D-8646-0917D8169AF7}"/>
              </a:ext>
            </a:extLst>
          </p:cNvPr>
          <p:cNvSpPr>
            <a:spLocks noGrp="1"/>
          </p:cNvSpPr>
          <p:nvPr>
            <p:ph sz="half" idx="1"/>
          </p:nvPr>
        </p:nvSpPr>
        <p:spPr/>
        <p:txBody>
          <a:bodyPr>
            <a:normAutofit/>
          </a:bodyPr>
          <a:lstStyle/>
          <a:p>
            <a:r>
              <a:rPr lang="en-US" sz="3200" dirty="0"/>
              <a:t>History Class</a:t>
            </a:r>
          </a:p>
          <a:p>
            <a:pPr lvl="1"/>
            <a:r>
              <a:rPr lang="en-US" sz="2800" dirty="0"/>
              <a:t>Place of Hagiographies in historical context</a:t>
            </a:r>
          </a:p>
          <a:p>
            <a:pPr lvl="2"/>
            <a:r>
              <a:rPr lang="en-US" sz="2000" dirty="0"/>
              <a:t>“Why are the Various Mary Days celebrated?</a:t>
            </a:r>
          </a:p>
          <a:p>
            <a:r>
              <a:rPr lang="en-US" sz="3200" dirty="0"/>
              <a:t>Literature Class</a:t>
            </a:r>
          </a:p>
          <a:p>
            <a:pPr lvl="1"/>
            <a:r>
              <a:rPr lang="en-US" sz="2800" dirty="0"/>
              <a:t>Comparative Hagiography</a:t>
            </a:r>
          </a:p>
          <a:p>
            <a:pPr lvl="2"/>
            <a:r>
              <a:rPr lang="en-US" sz="2000" dirty="0"/>
              <a:t>Read Eusebius, Caxton, and Foxe on a given saint.</a:t>
            </a:r>
          </a:p>
        </p:txBody>
      </p:sp>
      <p:sp>
        <p:nvSpPr>
          <p:cNvPr id="6" name="Content Placeholder 5">
            <a:extLst>
              <a:ext uri="{FF2B5EF4-FFF2-40B4-BE49-F238E27FC236}">
                <a16:creationId xmlns:a16="http://schemas.microsoft.com/office/drawing/2014/main" id="{EB7D8D26-50DB-FABC-30B7-02A691FC210C}"/>
              </a:ext>
            </a:extLst>
          </p:cNvPr>
          <p:cNvSpPr>
            <a:spLocks noGrp="1"/>
          </p:cNvSpPr>
          <p:nvPr>
            <p:ph sz="half" idx="2"/>
          </p:nvPr>
        </p:nvSpPr>
        <p:spPr/>
        <p:txBody>
          <a:bodyPr>
            <a:normAutofit/>
          </a:bodyPr>
          <a:lstStyle/>
          <a:p>
            <a:r>
              <a:rPr lang="en-US" sz="3600" dirty="0"/>
              <a:t>Language Class</a:t>
            </a:r>
          </a:p>
          <a:p>
            <a:pPr lvl="1"/>
            <a:r>
              <a:rPr lang="en-US" sz="3200" dirty="0"/>
              <a:t>Compare a section of Voragine with that of Caxton (Golden Legend)</a:t>
            </a:r>
          </a:p>
          <a:p>
            <a:pPr lvl="1"/>
            <a:r>
              <a:rPr lang="en-US" sz="3200" dirty="0"/>
              <a:t>Find words like “propitiation” or “mediation” and look them up in the original text.</a:t>
            </a:r>
          </a:p>
        </p:txBody>
      </p:sp>
    </p:spTree>
    <p:extLst>
      <p:ext uri="{BB962C8B-B14F-4D97-AF65-F5344CB8AC3E}">
        <p14:creationId xmlns:p14="http://schemas.microsoft.com/office/powerpoint/2010/main" val="2704792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47C61-8390-58D3-E6FA-0E89FBEC8286}"/>
              </a:ext>
            </a:extLst>
          </p:cNvPr>
          <p:cNvSpPr>
            <a:spLocks noGrp="1"/>
          </p:cNvSpPr>
          <p:nvPr>
            <p:ph type="title"/>
          </p:nvPr>
        </p:nvSpPr>
        <p:spPr/>
        <p:txBody>
          <a:bodyPr/>
          <a:lstStyle/>
          <a:p>
            <a:r>
              <a:rPr lang="en-US" dirty="0"/>
              <a:t>A Few Starting Places</a:t>
            </a:r>
          </a:p>
        </p:txBody>
      </p:sp>
      <p:sp>
        <p:nvSpPr>
          <p:cNvPr id="3" name="Content Placeholder 2">
            <a:extLst>
              <a:ext uri="{FF2B5EF4-FFF2-40B4-BE49-F238E27FC236}">
                <a16:creationId xmlns:a16="http://schemas.microsoft.com/office/drawing/2014/main" id="{A2684131-AA52-413B-F9CF-55506DF76E1B}"/>
              </a:ext>
            </a:extLst>
          </p:cNvPr>
          <p:cNvSpPr>
            <a:spLocks noGrp="1"/>
          </p:cNvSpPr>
          <p:nvPr>
            <p:ph sz="half" idx="1"/>
          </p:nvPr>
        </p:nvSpPr>
        <p:spPr/>
        <p:txBody>
          <a:bodyPr>
            <a:normAutofit/>
          </a:bodyPr>
          <a:lstStyle/>
          <a:p>
            <a:pPr marL="0" indent="0">
              <a:buSzPct val="90000"/>
              <a:buNone/>
            </a:pPr>
            <a:r>
              <a:rPr lang="en-US" sz="3600" dirty="0"/>
              <a:t>Hagiography Proper</a:t>
            </a:r>
          </a:p>
          <a:p>
            <a:pPr lvl="1">
              <a:buSzPct val="90000"/>
              <a:buFont typeface="Wingdings" panose="05000000000000000000" pitchFamily="2" charset="2"/>
              <a:buChar char="Ø"/>
            </a:pPr>
            <a:r>
              <a:rPr lang="en-US" sz="2000" dirty="0"/>
              <a:t>Weedon, </a:t>
            </a:r>
            <a:r>
              <a:rPr lang="en-US" sz="2000" i="1" dirty="0"/>
              <a:t>Celebrating the Saints</a:t>
            </a:r>
          </a:p>
          <a:p>
            <a:pPr lvl="1">
              <a:buSzPct val="90000"/>
              <a:buFont typeface="Wingdings" panose="05000000000000000000" pitchFamily="2" charset="2"/>
              <a:buChar char="Ø"/>
            </a:pPr>
            <a:r>
              <a:rPr lang="en-US" sz="2000" dirty="0"/>
              <a:t>Butler’s Live of the Saints</a:t>
            </a:r>
          </a:p>
          <a:p>
            <a:pPr lvl="1">
              <a:buSzPct val="90000"/>
              <a:buFont typeface="Wingdings" panose="05000000000000000000" pitchFamily="2" charset="2"/>
              <a:buChar char="Ø"/>
            </a:pPr>
            <a:r>
              <a:rPr lang="en-US" sz="2000" dirty="0"/>
              <a:t>Acts and Monuments Online (TAMO)</a:t>
            </a:r>
          </a:p>
          <a:p>
            <a:pPr lvl="1">
              <a:buSzPct val="90000"/>
              <a:buFont typeface="Wingdings" panose="05000000000000000000" pitchFamily="2" charset="2"/>
              <a:buChar char="Ø"/>
            </a:pPr>
            <a:r>
              <a:rPr lang="en-US" sz="2000" dirty="0"/>
              <a:t>Golden Legend (Caxton) full text in several volumes on archive.org </a:t>
            </a:r>
          </a:p>
          <a:p>
            <a:pPr lvl="1">
              <a:buSzPct val="90000"/>
              <a:buFont typeface="Wingdings" panose="05000000000000000000" pitchFamily="2" charset="2"/>
              <a:buChar char="Ø"/>
            </a:pPr>
            <a:r>
              <a:rPr lang="en-US" sz="2000" dirty="0"/>
              <a:t>The Sermons of Aelfric</a:t>
            </a:r>
          </a:p>
        </p:txBody>
      </p:sp>
      <p:sp>
        <p:nvSpPr>
          <p:cNvPr id="4" name="Content Placeholder 3">
            <a:extLst>
              <a:ext uri="{FF2B5EF4-FFF2-40B4-BE49-F238E27FC236}">
                <a16:creationId xmlns:a16="http://schemas.microsoft.com/office/drawing/2014/main" id="{642F56E9-9BCD-D7B0-F9C8-FCA9601AAEA8}"/>
              </a:ext>
            </a:extLst>
          </p:cNvPr>
          <p:cNvSpPr>
            <a:spLocks noGrp="1"/>
          </p:cNvSpPr>
          <p:nvPr>
            <p:ph sz="half" idx="2"/>
          </p:nvPr>
        </p:nvSpPr>
        <p:spPr/>
        <p:txBody>
          <a:bodyPr>
            <a:normAutofit/>
          </a:bodyPr>
          <a:lstStyle/>
          <a:p>
            <a:pPr marL="0" indent="0">
              <a:buNone/>
            </a:pPr>
            <a:r>
              <a:rPr lang="en-US" sz="3600" dirty="0"/>
              <a:t>Saints &amp; Literature</a:t>
            </a:r>
          </a:p>
          <a:p>
            <a:pPr lvl="1">
              <a:buFont typeface="Wingdings" panose="05000000000000000000" pitchFamily="2" charset="2"/>
              <a:buChar char="Ø"/>
            </a:pPr>
            <a:r>
              <a:rPr lang="en-US" sz="2000" dirty="0"/>
              <a:t>Joan Windham, Sixty Saints for Boys</a:t>
            </a:r>
          </a:p>
          <a:p>
            <a:pPr lvl="1">
              <a:buFont typeface="Wingdings" panose="05000000000000000000" pitchFamily="2" charset="2"/>
              <a:buChar char="Ø"/>
            </a:pPr>
            <a:r>
              <a:rPr lang="en-US" sz="2000" dirty="0"/>
              <a:t>Geoffrey of Monmouth on King Arthur</a:t>
            </a:r>
          </a:p>
          <a:p>
            <a:pPr lvl="1">
              <a:buFont typeface="Wingdings" panose="05000000000000000000" pitchFamily="2" charset="2"/>
              <a:buChar char="Ø"/>
            </a:pPr>
            <a:r>
              <a:rPr lang="en-US" sz="2000" dirty="0"/>
              <a:t>Fiction as “hagiography”</a:t>
            </a:r>
          </a:p>
          <a:p>
            <a:pPr lvl="2">
              <a:buFont typeface="Wingdings" panose="05000000000000000000" pitchFamily="2" charset="2"/>
              <a:buChar char="Ø"/>
            </a:pPr>
            <a:r>
              <a:rPr lang="en-US" sz="2000" dirty="0" err="1"/>
              <a:t>LotR</a:t>
            </a:r>
            <a:endParaRPr lang="en-US" sz="2000" dirty="0"/>
          </a:p>
          <a:p>
            <a:pPr lvl="2">
              <a:buFont typeface="Wingdings" panose="05000000000000000000" pitchFamily="2" charset="2"/>
              <a:buChar char="Ø"/>
            </a:pPr>
            <a:r>
              <a:rPr lang="en-US" sz="2000" dirty="0"/>
              <a:t>Chronicles of Narnia</a:t>
            </a:r>
          </a:p>
        </p:txBody>
      </p:sp>
    </p:spTree>
    <p:extLst>
      <p:ext uri="{BB962C8B-B14F-4D97-AF65-F5344CB8AC3E}">
        <p14:creationId xmlns:p14="http://schemas.microsoft.com/office/powerpoint/2010/main" val="2388459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725F7E-DCD3-1777-BB8C-011E21B74A2B}"/>
              </a:ext>
            </a:extLst>
          </p:cNvPr>
          <p:cNvSpPr>
            <a:spLocks noGrp="1"/>
          </p:cNvSpPr>
          <p:nvPr>
            <p:ph type="title"/>
          </p:nvPr>
        </p:nvSpPr>
        <p:spPr>
          <a:xfrm>
            <a:off x="990932" y="286603"/>
            <a:ext cx="6750987" cy="1450757"/>
          </a:xfrm>
        </p:spPr>
        <p:txBody>
          <a:bodyPr>
            <a:normAutofit/>
          </a:bodyPr>
          <a:lstStyle/>
          <a:p>
            <a:r>
              <a:rPr lang="en-US">
                <a:solidFill>
                  <a:schemeClr val="accent2"/>
                </a:solidFill>
              </a:rPr>
              <a:t>Horace</a:t>
            </a:r>
            <a:br>
              <a:rPr lang="en-US">
                <a:solidFill>
                  <a:schemeClr val="accent2"/>
                </a:solidFill>
              </a:rPr>
            </a:br>
            <a:r>
              <a:rPr lang="en-US">
                <a:solidFill>
                  <a:schemeClr val="accent2"/>
                </a:solidFill>
              </a:rPr>
              <a:t>Ars Poetics</a:t>
            </a:r>
          </a:p>
        </p:txBody>
      </p:sp>
      <p:sp>
        <p:nvSpPr>
          <p:cNvPr id="3" name="Content Placeholder 2">
            <a:extLst>
              <a:ext uri="{FF2B5EF4-FFF2-40B4-BE49-F238E27FC236}">
                <a16:creationId xmlns:a16="http://schemas.microsoft.com/office/drawing/2014/main" id="{7E7F20C5-8F38-73D1-EAC0-177C59786D0B}"/>
              </a:ext>
            </a:extLst>
          </p:cNvPr>
          <p:cNvSpPr>
            <a:spLocks noGrp="1"/>
          </p:cNvSpPr>
          <p:nvPr>
            <p:ph idx="1"/>
          </p:nvPr>
        </p:nvSpPr>
        <p:spPr>
          <a:xfrm>
            <a:off x="1044204" y="2023962"/>
            <a:ext cx="6697715" cy="3845131"/>
          </a:xfrm>
        </p:spPr>
        <p:txBody>
          <a:bodyPr>
            <a:normAutofit/>
          </a:bodyPr>
          <a:lstStyle/>
          <a:p>
            <a:pPr marL="0" indent="0">
              <a:buNone/>
            </a:pPr>
            <a:r>
              <a:rPr lang="en-US" sz="1900" i="1"/>
              <a:t>“</a:t>
            </a:r>
            <a:r>
              <a:rPr lang="en-US" sz="1900"/>
              <a:t>If a painter should wish to unite a horse's neck to a human head, and spread a variety of plumage over limbs [of different animals] taken from every part [of nature], so that what is a beautiful woman in the upper part terminates unsightly in an ugly fish below; could you, my friends, refrain from laughter, were you admitted to such a sight? Believe, ye Pisos, the book will be perfectly like such a picture, the ideas of which, like a sick man's dreams, are all vain and fictitious: so that neither head nor foot can correspond to any one form. "Poets and painters [you will say] have ever had equal authority for attempting anything." We are conscious of this, and this privilege we demand and allow in turn: but not to such a degree, that the tame should associate with the savage; nor that serpents should be coupled with birds, lambs with tigers</a:t>
            </a:r>
          </a:p>
        </p:txBody>
      </p:sp>
      <p:sp>
        <p:nvSpPr>
          <p:cNvPr id="10"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790980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CF7AFB-C877-C19D-66C5-A05C2F804D84}"/>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6AB8952-36B5-2464-853D-D2F77B38BA62}"/>
              </a:ext>
            </a:extLst>
          </p:cNvPr>
          <p:cNvSpPr>
            <a:spLocks noGrp="1"/>
          </p:cNvSpPr>
          <p:nvPr>
            <p:ph type="title"/>
          </p:nvPr>
        </p:nvSpPr>
        <p:spPr>
          <a:xfrm>
            <a:off x="492370" y="605896"/>
            <a:ext cx="3084844" cy="5646208"/>
          </a:xfrm>
        </p:spPr>
        <p:txBody>
          <a:bodyPr anchor="ctr">
            <a:normAutofit/>
          </a:bodyPr>
          <a:lstStyle/>
          <a:p>
            <a:endParaRPr lang="en-US" sz="3600" dirty="0">
              <a:solidFill>
                <a:srgbClr val="FFFFFF"/>
              </a:solidFill>
            </a:endParaRPr>
          </a:p>
        </p:txBody>
      </p:sp>
      <p:sp>
        <p:nvSpPr>
          <p:cNvPr id="17" name="Rectangle 16">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Content Placeholder 7">
            <a:extLst>
              <a:ext uri="{FF2B5EF4-FFF2-40B4-BE49-F238E27FC236}">
                <a16:creationId xmlns:a16="http://schemas.microsoft.com/office/drawing/2014/main" id="{B8CEA14E-A802-BFAB-2C0C-EA442CC046AE}"/>
              </a:ext>
            </a:extLst>
          </p:cNvPr>
          <p:cNvSpPr>
            <a:spLocks noGrp="1"/>
          </p:cNvSpPr>
          <p:nvPr>
            <p:ph idx="1"/>
          </p:nvPr>
        </p:nvSpPr>
        <p:spPr>
          <a:xfrm>
            <a:off x="4742016" y="605896"/>
            <a:ext cx="6413663" cy="5646208"/>
          </a:xfrm>
        </p:spPr>
        <p:txBody>
          <a:bodyPr anchor="ctr">
            <a:normAutofit/>
          </a:bodyPr>
          <a:lstStyle/>
          <a:p>
            <a:pPr marL="0" indent="0">
              <a:buFont typeface="Calibri" panose="020F0502020204030204" pitchFamily="34" charset="0"/>
              <a:buNone/>
            </a:pPr>
            <a:r>
              <a:rPr lang="en-US"/>
              <a:t>If a preacher should wish to unite a martyr’s neck to a virgin’s head, and spread a variety of miracles and virtues and manliness taken from every part of history – Christian or otherwise – , so that what is a beautiful woman in the upper part terminates in a ridiculous episode from fantasy literature below, could you, my friends, refrain from laughter, when you read such an account? Believe, ye Lutherans, the life of the Christian will be perfectly like such a hagiography, the ideas of which, like a sick man’s dreams, are all vain and fictitious: so that neither head nor foot can correspond to any one individual Christian. “Preachers &amp; hagiographers,” you will say, “have ever had equal authority for attempting such things.” We are conscious of this, and this privilege we demand and allow in turn: but not to such a degree, that the tame should associate with the savage; nor that virgins should be coupled with priests, angels with dragons.”</a:t>
            </a:r>
          </a:p>
          <a:p>
            <a:endParaRPr lang="en-US"/>
          </a:p>
        </p:txBody>
      </p:sp>
    </p:spTree>
    <p:extLst>
      <p:ext uri="{BB962C8B-B14F-4D97-AF65-F5344CB8AC3E}">
        <p14:creationId xmlns:p14="http://schemas.microsoft.com/office/powerpoint/2010/main" val="1495663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6827C3C-D52F-46CE-A441-3CD6A1A6A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 y="0"/>
            <a:ext cx="12192000" cy="6858000"/>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52A8B51-0A89-497B-B882-6658E029A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720FB6A-A335-067E-267E-38D377E135DF}"/>
              </a:ext>
            </a:extLst>
          </p:cNvPr>
          <p:cNvPicPr>
            <a:picLocks noChangeAspect="1"/>
          </p:cNvPicPr>
          <p:nvPr/>
        </p:nvPicPr>
        <p:blipFill>
          <a:blip r:embed="rId3"/>
          <a:stretch>
            <a:fillRect/>
          </a:stretch>
        </p:blipFill>
        <p:spPr>
          <a:xfrm>
            <a:off x="965200" y="1116483"/>
            <a:ext cx="2879083" cy="4625032"/>
          </a:xfrm>
          <a:prstGeom prst="rect">
            <a:avLst/>
          </a:prstGeom>
        </p:spPr>
      </p:pic>
      <p:sp>
        <p:nvSpPr>
          <p:cNvPr id="20" name="Rectangle 19">
            <a:extLst>
              <a:ext uri="{FF2B5EF4-FFF2-40B4-BE49-F238E27FC236}">
                <a16:creationId xmlns:a16="http://schemas.microsoft.com/office/drawing/2014/main" id="{EB1CEFBF-6F09-4052-862B-E219DA157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6882"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CAF012E-CAAF-228E-E01C-59AB47358EC0}"/>
              </a:ext>
            </a:extLst>
          </p:cNvPr>
          <p:cNvPicPr>
            <a:picLocks noChangeAspect="1"/>
          </p:cNvPicPr>
          <p:nvPr/>
        </p:nvPicPr>
        <p:blipFill>
          <a:blip r:embed="rId3"/>
          <a:srcRect l="4017" t="21856" r="36855" b="28074"/>
          <a:stretch>
            <a:fillRect/>
          </a:stretch>
        </p:blipFill>
        <p:spPr>
          <a:xfrm>
            <a:off x="4647976" y="1470383"/>
            <a:ext cx="2880360" cy="3918248"/>
          </a:xfrm>
          <a:prstGeom prst="rect">
            <a:avLst/>
          </a:prstGeom>
        </p:spPr>
      </p:pic>
      <p:sp>
        <p:nvSpPr>
          <p:cNvPr id="22" name="Rectangle 21">
            <a:extLst>
              <a:ext uri="{FF2B5EF4-FFF2-40B4-BE49-F238E27FC236}">
                <a16:creationId xmlns:a16="http://schemas.microsoft.com/office/drawing/2014/main" id="{BCB5D417-2A71-445D-B4C7-9E814D633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284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FF51606-7FFA-D35F-6FC1-3C129FC48605}"/>
              </a:ext>
            </a:extLst>
          </p:cNvPr>
          <p:cNvPicPr>
            <a:picLocks noChangeAspect="1"/>
          </p:cNvPicPr>
          <p:nvPr/>
        </p:nvPicPr>
        <p:blipFill>
          <a:blip r:embed="rId3"/>
          <a:srcRect l="45852" t="3831" r="-3161" b="64500"/>
          <a:stretch>
            <a:fillRect/>
          </a:stretch>
        </p:blipFill>
        <p:spPr>
          <a:xfrm>
            <a:off x="8343941" y="1115457"/>
            <a:ext cx="2880360" cy="4627084"/>
          </a:xfrm>
          <a:prstGeom prst="rect">
            <a:avLst/>
          </a:prstGeom>
        </p:spPr>
      </p:pic>
    </p:spTree>
    <p:extLst>
      <p:ext uri="{BB962C8B-B14F-4D97-AF65-F5344CB8AC3E}">
        <p14:creationId xmlns:p14="http://schemas.microsoft.com/office/powerpoint/2010/main" val="1120051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E56F-F0BE-7434-3670-46B363DE1CF1}"/>
              </a:ext>
            </a:extLst>
          </p:cNvPr>
          <p:cNvSpPr>
            <a:spLocks noGrp="1"/>
          </p:cNvSpPr>
          <p:nvPr>
            <p:ph type="title"/>
          </p:nvPr>
        </p:nvSpPr>
        <p:spPr/>
        <p:txBody>
          <a:bodyPr/>
          <a:lstStyle/>
          <a:p>
            <a:r>
              <a:rPr lang="en-US" dirty="0"/>
              <a:t>Augsburg Confession Article XXI</a:t>
            </a:r>
          </a:p>
        </p:txBody>
      </p:sp>
      <p:sp>
        <p:nvSpPr>
          <p:cNvPr id="3" name="Text Placeholder 2">
            <a:extLst>
              <a:ext uri="{FF2B5EF4-FFF2-40B4-BE49-F238E27FC236}">
                <a16:creationId xmlns:a16="http://schemas.microsoft.com/office/drawing/2014/main" id="{446A95A6-9AF5-9DEE-3168-A98EC6B982A5}"/>
              </a:ext>
            </a:extLst>
          </p:cNvPr>
          <p:cNvSpPr>
            <a:spLocks noGrp="1"/>
          </p:cNvSpPr>
          <p:nvPr>
            <p:ph type="body" idx="1"/>
          </p:nvPr>
        </p:nvSpPr>
        <p:spPr/>
        <p:txBody>
          <a:bodyPr/>
          <a:lstStyle/>
          <a:p>
            <a:r>
              <a:rPr lang="en-US" dirty="0"/>
              <a:t>Latin</a:t>
            </a:r>
          </a:p>
        </p:txBody>
      </p:sp>
      <p:sp>
        <p:nvSpPr>
          <p:cNvPr id="4" name="Content Placeholder 3">
            <a:extLst>
              <a:ext uri="{FF2B5EF4-FFF2-40B4-BE49-F238E27FC236}">
                <a16:creationId xmlns:a16="http://schemas.microsoft.com/office/drawing/2014/main" id="{E29CB2DE-5676-1EE1-5112-4CE51AAB8FE7}"/>
              </a:ext>
            </a:extLst>
          </p:cNvPr>
          <p:cNvSpPr>
            <a:spLocks noGrp="1"/>
          </p:cNvSpPr>
          <p:nvPr>
            <p:ph sz="half" idx="2"/>
          </p:nvPr>
        </p:nvSpPr>
        <p:spPr/>
        <p:txBody>
          <a:bodyPr>
            <a:normAutofit lnSpcReduction="10000"/>
          </a:bodyPr>
          <a:lstStyle/>
          <a:p>
            <a:r>
              <a:rPr lang="pt-BR" sz="3600" dirty="0"/>
              <a:t>De </a:t>
            </a:r>
            <a:r>
              <a:rPr lang="pt-BR" sz="3600" dirty="0" err="1"/>
              <a:t>cultu</a:t>
            </a:r>
            <a:r>
              <a:rPr lang="pt-BR" sz="3600" dirty="0"/>
              <a:t> sanctorum </a:t>
            </a:r>
            <a:r>
              <a:rPr lang="pt-BR" sz="3600" dirty="0" err="1"/>
              <a:t>docent</a:t>
            </a:r>
            <a:r>
              <a:rPr lang="pt-BR" sz="3600" dirty="0"/>
              <a:t>, quod memoria sanctorum </a:t>
            </a:r>
            <a:r>
              <a:rPr lang="pt-BR" sz="3600" dirty="0" err="1"/>
              <a:t>proponi</a:t>
            </a:r>
            <a:r>
              <a:rPr lang="pt-BR" sz="3600" dirty="0"/>
              <a:t> </a:t>
            </a:r>
            <a:r>
              <a:rPr lang="pt-BR" sz="3600" dirty="0" err="1"/>
              <a:t>potest</a:t>
            </a:r>
            <a:r>
              <a:rPr lang="pt-BR" sz="3600" dirty="0"/>
              <a:t>, ut </a:t>
            </a:r>
            <a:r>
              <a:rPr lang="pt-BR" sz="3600" dirty="0" err="1"/>
              <a:t>imitemur</a:t>
            </a:r>
            <a:r>
              <a:rPr lang="pt-BR" sz="3600" dirty="0"/>
              <a:t> </a:t>
            </a:r>
            <a:r>
              <a:rPr lang="pt-BR" sz="3600" dirty="0" err="1"/>
              <a:t>fidem</a:t>
            </a:r>
            <a:r>
              <a:rPr lang="pt-BR" sz="3600" dirty="0"/>
              <a:t> </a:t>
            </a:r>
            <a:r>
              <a:rPr lang="pt-BR" sz="3600" dirty="0" err="1"/>
              <a:t>eorum</a:t>
            </a:r>
            <a:r>
              <a:rPr lang="pt-BR" sz="3600" dirty="0"/>
              <a:t> et </a:t>
            </a:r>
            <a:r>
              <a:rPr lang="pt-BR" sz="3600" dirty="0" err="1"/>
              <a:t>bona</a:t>
            </a:r>
            <a:r>
              <a:rPr lang="pt-BR" sz="3600" dirty="0"/>
              <a:t> opera </a:t>
            </a:r>
            <a:r>
              <a:rPr lang="pt-BR" sz="3600" dirty="0" err="1"/>
              <a:t>iuxta</a:t>
            </a:r>
            <a:r>
              <a:rPr lang="pt-BR" sz="3600" dirty="0"/>
              <a:t> </a:t>
            </a:r>
            <a:r>
              <a:rPr lang="pt-BR" sz="3600" dirty="0" err="1"/>
              <a:t>vocationem</a:t>
            </a:r>
            <a:endParaRPr lang="en-US" sz="3600" dirty="0"/>
          </a:p>
        </p:txBody>
      </p:sp>
      <p:sp>
        <p:nvSpPr>
          <p:cNvPr id="5" name="Text Placeholder 4">
            <a:extLst>
              <a:ext uri="{FF2B5EF4-FFF2-40B4-BE49-F238E27FC236}">
                <a16:creationId xmlns:a16="http://schemas.microsoft.com/office/drawing/2014/main" id="{798CBE94-2A3B-878C-20A0-21D3C407FB53}"/>
              </a:ext>
            </a:extLst>
          </p:cNvPr>
          <p:cNvSpPr>
            <a:spLocks noGrp="1"/>
          </p:cNvSpPr>
          <p:nvPr>
            <p:ph type="body" sz="quarter" idx="3"/>
          </p:nvPr>
        </p:nvSpPr>
        <p:spPr/>
        <p:txBody>
          <a:bodyPr/>
          <a:lstStyle/>
          <a:p>
            <a:r>
              <a:rPr lang="en-US" dirty="0"/>
              <a:t>English (</a:t>
            </a:r>
            <a:r>
              <a:rPr lang="en-US" dirty="0" err="1"/>
              <a:t>Triglotta</a:t>
            </a:r>
            <a:r>
              <a:rPr lang="en-US" dirty="0"/>
              <a:t>)</a:t>
            </a:r>
          </a:p>
        </p:txBody>
      </p:sp>
      <p:sp>
        <p:nvSpPr>
          <p:cNvPr id="6" name="Content Placeholder 5">
            <a:extLst>
              <a:ext uri="{FF2B5EF4-FFF2-40B4-BE49-F238E27FC236}">
                <a16:creationId xmlns:a16="http://schemas.microsoft.com/office/drawing/2014/main" id="{0E324A8F-884D-1271-E224-114E94A91331}"/>
              </a:ext>
            </a:extLst>
          </p:cNvPr>
          <p:cNvSpPr>
            <a:spLocks noGrp="1"/>
          </p:cNvSpPr>
          <p:nvPr>
            <p:ph sz="quarter" idx="4"/>
          </p:nvPr>
        </p:nvSpPr>
        <p:spPr/>
        <p:txBody>
          <a:bodyPr>
            <a:normAutofit lnSpcReduction="10000"/>
          </a:bodyPr>
          <a:lstStyle/>
          <a:p>
            <a:r>
              <a:rPr lang="en-US" sz="3600" dirty="0"/>
              <a:t>Of the worship of the Saints they teach that the memory of the saints may be set before us, that we may follow their faith and good works according to our calling.</a:t>
            </a:r>
          </a:p>
        </p:txBody>
      </p:sp>
    </p:spTree>
    <p:extLst>
      <p:ext uri="{BB962C8B-B14F-4D97-AF65-F5344CB8AC3E}">
        <p14:creationId xmlns:p14="http://schemas.microsoft.com/office/powerpoint/2010/main" val="1730983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0" name="Rectangle 3089">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92" name="Rectangle 3091">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093" name="Straight Connector 3092">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094" name="Rectangle 3093">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CE9D12AF-FAFC-4C48-1FD2-405BE9351ED1}"/>
              </a:ext>
            </a:extLst>
          </p:cNvPr>
          <p:cNvSpPr>
            <a:spLocks noGrp="1"/>
          </p:cNvSpPr>
          <p:nvPr>
            <p:ph type="title"/>
          </p:nvPr>
        </p:nvSpPr>
        <p:spPr>
          <a:xfrm>
            <a:off x="4974771" y="634946"/>
            <a:ext cx="6574972" cy="1450757"/>
          </a:xfrm>
        </p:spPr>
        <p:txBody>
          <a:bodyPr vert="horz" lIns="91440" tIns="45720" rIns="91440" bIns="45720" rtlCol="0" anchor="b">
            <a:normAutofit/>
          </a:bodyPr>
          <a:lstStyle/>
          <a:p>
            <a:r>
              <a:rPr lang="en-US" sz="4800" kern="1200" spc="-50" baseline="0" dirty="0">
                <a:solidFill>
                  <a:schemeClr val="tx1">
                    <a:lumMod val="75000"/>
                    <a:lumOff val="25000"/>
                  </a:schemeClr>
                </a:solidFill>
                <a:latin typeface="+mj-lt"/>
                <a:ea typeface="+mj-ea"/>
                <a:cs typeface="+mj-cs"/>
              </a:rPr>
              <a:t>Roadmap</a:t>
            </a:r>
          </a:p>
        </p:txBody>
      </p:sp>
      <p:pic>
        <p:nvPicPr>
          <p:cNvPr id="3074" name="Picture 2" descr="The Miracle of the Palm Tree on the Flight to Egypt, Walnut, gesso, paint, and gilding, Spanish">
            <a:extLst>
              <a:ext uri="{FF2B5EF4-FFF2-40B4-BE49-F238E27FC236}">
                <a16:creationId xmlns:a16="http://schemas.microsoft.com/office/drawing/2014/main" id="{7D371B6F-0E43-E0CA-F7CE-50994C8F45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 b="390"/>
          <a:stretch>
            <a:fillRect/>
          </a:stretch>
        </p:blipFill>
        <p:spPr bwMode="auto">
          <a:xfrm>
            <a:off x="633999" y="640081"/>
            <a:ext cx="4001315"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3095" name="Straight Connector 3094">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7E90D7F1-E38D-8C6D-B8A7-7D912ABBF000}"/>
              </a:ext>
            </a:extLst>
          </p:cNvPr>
          <p:cNvSpPr>
            <a:spLocks noGrp="1"/>
          </p:cNvSpPr>
          <p:nvPr>
            <p:ph idx="1"/>
          </p:nvPr>
        </p:nvSpPr>
        <p:spPr>
          <a:xfrm>
            <a:off x="4974769" y="2198914"/>
            <a:ext cx="6574973" cy="3670180"/>
          </a:xfrm>
        </p:spPr>
        <p:txBody>
          <a:bodyPr vert="horz" lIns="0" tIns="45720" rIns="0" bIns="45720" rtlCol="0">
            <a:normAutofit/>
          </a:bodyPr>
          <a:lstStyle/>
          <a:p>
            <a:pPr marL="571500" indent="-571500">
              <a:buFont typeface="Calibri" panose="020F0502020204030204" pitchFamily="34" charset="0"/>
              <a:buAutoNum type="romanUcPeriod"/>
            </a:pPr>
            <a:r>
              <a:rPr lang="en-US" dirty="0"/>
              <a:t>Lutheran Cult of the Saints</a:t>
            </a:r>
          </a:p>
          <a:p>
            <a:pPr marL="571500" indent="-571500">
              <a:buFont typeface="Calibri" panose="020F0502020204030204" pitchFamily="34" charset="0"/>
              <a:buAutoNum type="romanUcPeriod"/>
            </a:pPr>
            <a:r>
              <a:rPr lang="en-US" dirty="0"/>
              <a:t>Historical Pitfalls</a:t>
            </a:r>
          </a:p>
          <a:p>
            <a:pPr marL="571500" indent="-571500">
              <a:buFont typeface="Calibri" panose="020F0502020204030204" pitchFamily="34" charset="0"/>
              <a:buAutoNum type="romanUcPeriod"/>
            </a:pPr>
            <a:r>
              <a:rPr lang="en-US" dirty="0"/>
              <a:t>Practical Applications</a:t>
            </a:r>
          </a:p>
        </p:txBody>
      </p:sp>
      <p:sp>
        <p:nvSpPr>
          <p:cNvPr id="3089" name="Rectangle 3088">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91" name="Rectangle 3090">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14232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E1647-6295-964C-A590-A2B7724DCC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564A97-55EF-9B60-203D-587632305820}"/>
              </a:ext>
            </a:extLst>
          </p:cNvPr>
          <p:cNvSpPr>
            <a:spLocks noGrp="1"/>
          </p:cNvSpPr>
          <p:nvPr>
            <p:ph type="title"/>
          </p:nvPr>
        </p:nvSpPr>
        <p:spPr/>
        <p:txBody>
          <a:bodyPr/>
          <a:lstStyle/>
          <a:p>
            <a:r>
              <a:rPr lang="en-US" dirty="0"/>
              <a:t>Lutheran Cult of the Saints</a:t>
            </a:r>
            <a:br>
              <a:rPr lang="en-US" dirty="0"/>
            </a:br>
            <a:endParaRPr lang="en-US" dirty="0"/>
          </a:p>
        </p:txBody>
      </p:sp>
      <p:sp>
        <p:nvSpPr>
          <p:cNvPr id="8" name="Content Placeholder 7">
            <a:extLst>
              <a:ext uri="{FF2B5EF4-FFF2-40B4-BE49-F238E27FC236}">
                <a16:creationId xmlns:a16="http://schemas.microsoft.com/office/drawing/2014/main" id="{81DF7C21-B718-C329-A163-DEC3F4117844}"/>
              </a:ext>
            </a:extLst>
          </p:cNvPr>
          <p:cNvSpPr>
            <a:spLocks noGrp="1"/>
          </p:cNvSpPr>
          <p:nvPr>
            <p:ph type="body" idx="1"/>
          </p:nvPr>
        </p:nvSpPr>
        <p:spPr/>
        <p:txBody>
          <a:bodyPr/>
          <a:lstStyle/>
          <a:p>
            <a:r>
              <a:rPr lang="en-US" dirty="0"/>
              <a:t>II. Historical Pitfalls</a:t>
            </a:r>
          </a:p>
          <a:p>
            <a:r>
              <a:rPr lang="en-US" dirty="0"/>
              <a:t>III. Practical Applications</a:t>
            </a:r>
          </a:p>
        </p:txBody>
      </p:sp>
    </p:spTree>
    <p:extLst>
      <p:ext uri="{BB962C8B-B14F-4D97-AF65-F5344CB8AC3E}">
        <p14:creationId xmlns:p14="http://schemas.microsoft.com/office/powerpoint/2010/main" val="761305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BA1227-CB97-299F-437B-6131EE382216}"/>
              </a:ext>
            </a:extLst>
          </p:cNvPr>
          <p:cNvSpPr>
            <a:spLocks noGrp="1"/>
          </p:cNvSpPr>
          <p:nvPr>
            <p:ph type="title"/>
          </p:nvPr>
        </p:nvSpPr>
        <p:spPr/>
        <p:txBody>
          <a:bodyPr/>
          <a:lstStyle/>
          <a:p>
            <a:r>
              <a:rPr lang="en-US" dirty="0"/>
              <a:t>Threefold Honor </a:t>
            </a:r>
          </a:p>
        </p:txBody>
      </p:sp>
      <p:sp>
        <p:nvSpPr>
          <p:cNvPr id="5" name="Content Placeholder 4">
            <a:extLst>
              <a:ext uri="{FF2B5EF4-FFF2-40B4-BE49-F238E27FC236}">
                <a16:creationId xmlns:a16="http://schemas.microsoft.com/office/drawing/2014/main" id="{53ADB96E-41CA-85F1-FECA-1490B17AB295}"/>
              </a:ext>
            </a:extLst>
          </p:cNvPr>
          <p:cNvSpPr>
            <a:spLocks noGrp="1"/>
          </p:cNvSpPr>
          <p:nvPr>
            <p:ph idx="1"/>
          </p:nvPr>
        </p:nvSpPr>
        <p:spPr/>
        <p:txBody>
          <a:bodyPr>
            <a:normAutofit/>
          </a:bodyPr>
          <a:lstStyle/>
          <a:p>
            <a:pPr lvl="0"/>
            <a:r>
              <a:rPr lang="en-US" dirty="0"/>
              <a:t>The </a:t>
            </a:r>
            <a:r>
              <a:rPr lang="en-US" b="1" dirty="0"/>
              <a:t>first </a:t>
            </a:r>
            <a:r>
              <a:rPr lang="en-US" dirty="0"/>
              <a:t>is thanksgiving. For we ought to give thanks to God because He has shown examples of mercy, because He has shown that He wishes to save men; because He has given teachers or other gifts to the Church. And these gifts, as they are the greatest, should be amplified, and the saints themselves should be praised (</a:t>
            </a:r>
            <a:r>
              <a:rPr lang="en-US" i="1" dirty="0"/>
              <a:t>et </a:t>
            </a:r>
            <a:r>
              <a:rPr lang="en-US" i="1" dirty="0" err="1"/>
              <a:t>laudandi</a:t>
            </a:r>
            <a:r>
              <a:rPr lang="en-US" i="1" dirty="0"/>
              <a:t> </a:t>
            </a:r>
            <a:r>
              <a:rPr lang="en-US" i="1" dirty="0" err="1"/>
              <a:t>ipsi</a:t>
            </a:r>
            <a:r>
              <a:rPr lang="en-US" i="1" dirty="0"/>
              <a:t> </a:t>
            </a:r>
            <a:r>
              <a:rPr lang="en-US" i="1" dirty="0" err="1"/>
              <a:t>sancti</a:t>
            </a:r>
            <a:r>
              <a:rPr lang="en-US" dirty="0"/>
              <a:t>), who have faithfully used these gifts, just as Christ praises faithful business men (Matthew 25:21, 23).</a:t>
            </a:r>
          </a:p>
          <a:p>
            <a:pPr lvl="0"/>
            <a:r>
              <a:rPr lang="en-US" dirty="0"/>
              <a:t>The </a:t>
            </a:r>
            <a:r>
              <a:rPr lang="en-US" b="1" dirty="0"/>
              <a:t>second </a:t>
            </a:r>
            <a:r>
              <a:rPr lang="en-US" dirty="0"/>
              <a:t>service is the strengthening of our faith; when we see the denial forgiven Peter, we also are encouraged to believe the more that grace truly superabounds over sin, Romans 5:20. </a:t>
            </a:r>
          </a:p>
          <a:p>
            <a:pPr lvl="0"/>
            <a:r>
              <a:rPr lang="en-US" dirty="0"/>
              <a:t>The </a:t>
            </a:r>
            <a:r>
              <a:rPr lang="en-US" b="1" dirty="0"/>
              <a:t>third </a:t>
            </a:r>
            <a:r>
              <a:rPr lang="en-US" dirty="0"/>
              <a:t>honor is the imitation, first, of faith, then of the </a:t>
            </a:r>
            <a:r>
              <a:rPr lang="en-US" i="1" dirty="0"/>
              <a:t>other </a:t>
            </a:r>
            <a:r>
              <a:rPr lang="en-US" dirty="0"/>
              <a:t>virtues, which every one should imitate according to his calling.</a:t>
            </a:r>
          </a:p>
          <a:p>
            <a:endParaRPr lang="en-US" dirty="0"/>
          </a:p>
        </p:txBody>
      </p:sp>
      <p:sp>
        <p:nvSpPr>
          <p:cNvPr id="7" name="Text Placeholder 6">
            <a:extLst>
              <a:ext uri="{FF2B5EF4-FFF2-40B4-BE49-F238E27FC236}">
                <a16:creationId xmlns:a16="http://schemas.microsoft.com/office/drawing/2014/main" id="{2A2642F4-962F-52E3-E869-C17676715544}"/>
              </a:ext>
            </a:extLst>
          </p:cNvPr>
          <p:cNvSpPr>
            <a:spLocks noGrp="1"/>
          </p:cNvSpPr>
          <p:nvPr>
            <p:ph type="body" sz="half" idx="2"/>
          </p:nvPr>
        </p:nvSpPr>
        <p:spPr/>
        <p:txBody>
          <a:bodyPr/>
          <a:lstStyle/>
          <a:p>
            <a:r>
              <a:rPr lang="en-US" dirty="0"/>
              <a:t>AP XXI</a:t>
            </a:r>
          </a:p>
        </p:txBody>
      </p:sp>
    </p:spTree>
    <p:extLst>
      <p:ext uri="{BB962C8B-B14F-4D97-AF65-F5344CB8AC3E}">
        <p14:creationId xmlns:p14="http://schemas.microsoft.com/office/powerpoint/2010/main" val="694191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AB5D2D-BAA6-F3CC-9073-6800D2E7494B}"/>
            </a:ext>
          </a:extLst>
        </p:cNvPr>
        <p:cNvGrpSpPr/>
        <p:nvPr/>
      </p:nvGrpSpPr>
      <p:grpSpPr>
        <a:xfrm>
          <a:off x="0" y="0"/>
          <a:ext cx="0" cy="0"/>
          <a:chOff x="0" y="0"/>
          <a:chExt cx="0" cy="0"/>
        </a:xfrm>
      </p:grpSpPr>
      <p:sp>
        <p:nvSpPr>
          <p:cNvPr id="2055" name="Rectangle 2054">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57" name="Rectangle 2056">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059" name="Straight Connector 2058">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61" name="Rectangle 2060">
            <a:extLst>
              <a:ext uri="{FF2B5EF4-FFF2-40B4-BE49-F238E27FC236}">
                <a16:creationId xmlns:a16="http://schemas.microsoft.com/office/drawing/2014/main" id="{E32D3FD4-6F71-43DF-93B9-87279519C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388BBB8C-1F34-A0CC-9672-86DB8F8DA89E}"/>
              </a:ext>
            </a:extLst>
          </p:cNvPr>
          <p:cNvSpPr>
            <a:spLocks noGrp="1"/>
          </p:cNvSpPr>
          <p:nvPr>
            <p:ph type="title"/>
          </p:nvPr>
        </p:nvSpPr>
        <p:spPr>
          <a:xfrm>
            <a:off x="1097280" y="516835"/>
            <a:ext cx="5977937" cy="1666501"/>
          </a:xfrm>
        </p:spPr>
        <p:txBody>
          <a:bodyPr vert="horz" lIns="91440" tIns="45720" rIns="91440" bIns="45720" rtlCol="0" anchor="b">
            <a:normAutofit/>
          </a:bodyPr>
          <a:lstStyle/>
          <a:p>
            <a:r>
              <a:rPr lang="en-US" sz="4000" kern="1200" spc="-50" baseline="0">
                <a:solidFill>
                  <a:srgbClr val="FFFFFF"/>
                </a:solidFill>
                <a:latin typeface="+mj-lt"/>
                <a:ea typeface="+mj-ea"/>
                <a:cs typeface="+mj-cs"/>
              </a:rPr>
              <a:t>The Value of Fiction</a:t>
            </a:r>
          </a:p>
        </p:txBody>
      </p:sp>
      <p:sp>
        <p:nvSpPr>
          <p:cNvPr id="5" name="Content Placeholder 4">
            <a:extLst>
              <a:ext uri="{FF2B5EF4-FFF2-40B4-BE49-F238E27FC236}">
                <a16:creationId xmlns:a16="http://schemas.microsoft.com/office/drawing/2014/main" id="{84F13755-7C11-EE35-A3B0-6E2E5673314B}"/>
              </a:ext>
            </a:extLst>
          </p:cNvPr>
          <p:cNvSpPr>
            <a:spLocks noGrp="1"/>
          </p:cNvSpPr>
          <p:nvPr>
            <p:ph sz="half" idx="1"/>
          </p:nvPr>
        </p:nvSpPr>
        <p:spPr>
          <a:xfrm>
            <a:off x="1097279" y="2236304"/>
            <a:ext cx="5977938" cy="3652667"/>
          </a:xfrm>
        </p:spPr>
        <p:txBody>
          <a:bodyPr vert="horz" lIns="0" tIns="45720" rIns="0" bIns="45720" rtlCol="0">
            <a:normAutofit/>
          </a:bodyPr>
          <a:lstStyle/>
          <a:p>
            <a:pPr marL="0" indent="0">
              <a:buNone/>
            </a:pPr>
            <a:r>
              <a:rPr lang="en-US" sz="1700" dirty="0">
                <a:solidFill>
                  <a:srgbClr val="FFFFFF"/>
                </a:solidFill>
              </a:rPr>
              <a:t>Still the fabulous stories concerning the saints, which are publicly taught with great authority, surpass the marvelous tales of the statues and pictures. Barbara, amidst her torments, asks for the reward that no one who would invoke her should die without the Eucharist. Another, standing on one foot, recited daily the whole psaltery. Some wise man painted for children Christophorus, which in German means Bearer of Christ, in order by the allegory to signify that there ought to be great strength of mind in those who would bear Christ, i.e. who would teach or confess the Gospel because it is necessary to undergo the greatest dangers for they must wade by night through the great sea, i.e. endure all kinds of temptations and dangers. Then the foolish monks taught among the people that they ought to invoke Christophorus, as though such a Polyphemus had once existed.</a:t>
            </a:r>
          </a:p>
        </p:txBody>
      </p:sp>
      <p:sp>
        <p:nvSpPr>
          <p:cNvPr id="2063" name="Rectangle 2062">
            <a:extLst>
              <a:ext uri="{FF2B5EF4-FFF2-40B4-BE49-F238E27FC236}">
                <a16:creationId xmlns:a16="http://schemas.microsoft.com/office/drawing/2014/main" id="{36F207B4-66C3-4A76-8D54-C2871CF80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050" name="Picture 2" descr="Reliquary Statuette of Saint Christopher, Silver, silver-gilt, French">
            <a:extLst>
              <a:ext uri="{FF2B5EF4-FFF2-40B4-BE49-F238E27FC236}">
                <a16:creationId xmlns:a16="http://schemas.microsoft.com/office/drawing/2014/main" id="{3365C253-9A6D-A5D4-4189-90B10327D29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8489" r="8030"/>
          <a:stretch>
            <a:fillRect/>
          </a:stretch>
        </p:blipFill>
        <p:spPr bwMode="auto">
          <a:xfrm>
            <a:off x="7611902" y="10"/>
            <a:ext cx="458009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41424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40</TotalTime>
  <Words>1058</Words>
  <Application>Microsoft Office PowerPoint</Application>
  <PresentationFormat>Widescreen</PresentationFormat>
  <Paragraphs>73</Paragraphs>
  <Slides>15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Calibri</vt:lpstr>
      <vt:lpstr>Calibri Light</vt:lpstr>
      <vt:lpstr>Wingdings</vt:lpstr>
      <vt:lpstr>Retrospect</vt:lpstr>
      <vt:lpstr>Hagio[graphic?] Pedagogy</vt:lpstr>
      <vt:lpstr>Horace Ars Poetics</vt:lpstr>
      <vt:lpstr>PowerPoint Presentation</vt:lpstr>
      <vt:lpstr>PowerPoint Presentation</vt:lpstr>
      <vt:lpstr>Augsburg Confession Article XXI</vt:lpstr>
      <vt:lpstr>Roadmap</vt:lpstr>
      <vt:lpstr>Lutheran Cult of the Saints </vt:lpstr>
      <vt:lpstr>Threefold Honor </vt:lpstr>
      <vt:lpstr>The Value of Fiction</vt:lpstr>
      <vt:lpstr>Historical Pitfalls </vt:lpstr>
      <vt:lpstr>Antinomianism</vt:lpstr>
      <vt:lpstr>Sloth</vt:lpstr>
      <vt:lpstr>Practical Applications </vt:lpstr>
      <vt:lpstr>A Few Ideas</vt:lpstr>
      <vt:lpstr>A Few Starting Places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Rev. Jacob Benson</dc:creator>
  <cp:lastModifiedBy>Rev. Jacob Benson</cp:lastModifiedBy>
  <cp:revision>5</cp:revision>
  <dcterms:created xsi:type="dcterms:W3CDTF">2025-07-14T15:52:12Z</dcterms:created>
  <dcterms:modified xsi:type="dcterms:W3CDTF">2025-07-14T22:26:03Z</dcterms:modified>
</cp:coreProperties>
</file>